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2" r:id="rId3"/>
    <p:sldId id="273" r:id="rId4"/>
    <p:sldId id="268" r:id="rId5"/>
    <p:sldId id="269" r:id="rId6"/>
    <p:sldId id="263" r:id="rId7"/>
    <p:sldId id="270" r:id="rId8"/>
    <p:sldId id="265" r:id="rId9"/>
    <p:sldId id="271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75" autoAdjust="0"/>
  </p:normalViewPr>
  <p:slideViewPr>
    <p:cSldViewPr>
      <p:cViewPr varScale="1">
        <p:scale>
          <a:sx n="86" d="100"/>
          <a:sy n="86" d="100"/>
        </p:scale>
        <p:origin x="112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33808D9-2361-4D70-9DAF-633ACEC30177}" type="datetimeFigureOut">
              <a:rPr lang="en-US" smtClean="0"/>
              <a:pPr/>
              <a:t>2/16/2018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CB70925-3697-497C-887D-85A6BB4C742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808D9-2361-4D70-9DAF-633ACEC30177}" type="datetimeFigureOut">
              <a:rPr lang="en-US" smtClean="0"/>
              <a:pPr/>
              <a:t>2/16/2018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70925-3697-497C-887D-85A6BB4C742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808D9-2361-4D70-9DAF-633ACEC30177}" type="datetimeFigureOut">
              <a:rPr lang="en-US" smtClean="0"/>
              <a:pPr/>
              <a:t>2/16/2018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70925-3697-497C-887D-85A6BB4C742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808D9-2361-4D70-9DAF-633ACEC30177}" type="datetimeFigureOut">
              <a:rPr lang="en-US" smtClean="0"/>
              <a:pPr/>
              <a:t>2/16/2018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70925-3697-497C-887D-85A6BB4C742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808D9-2361-4D70-9DAF-633ACEC30177}" type="datetimeFigureOut">
              <a:rPr lang="en-US" smtClean="0"/>
              <a:pPr/>
              <a:t>2/16/2018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70925-3697-497C-887D-85A6BB4C742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808D9-2361-4D70-9DAF-633ACEC30177}" type="datetimeFigureOut">
              <a:rPr lang="en-US" smtClean="0"/>
              <a:pPr/>
              <a:t>2/16/2018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70925-3697-497C-887D-85A6BB4C742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808D9-2361-4D70-9DAF-633ACEC30177}" type="datetimeFigureOut">
              <a:rPr lang="en-US" smtClean="0"/>
              <a:pPr/>
              <a:t>2/16/2018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70925-3697-497C-887D-85A6BB4C742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808D9-2361-4D70-9DAF-633ACEC30177}" type="datetimeFigureOut">
              <a:rPr lang="en-US" smtClean="0"/>
              <a:pPr/>
              <a:t>2/16/2018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70925-3697-497C-887D-85A6BB4C742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808D9-2361-4D70-9DAF-633ACEC30177}" type="datetimeFigureOut">
              <a:rPr lang="en-US" smtClean="0"/>
              <a:pPr/>
              <a:t>2/16/2018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70925-3697-497C-887D-85A6BB4C742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E33808D9-2361-4D70-9DAF-633ACEC30177}" type="datetimeFigureOut">
              <a:rPr lang="en-US" smtClean="0"/>
              <a:pPr/>
              <a:t>2/16/2018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70925-3697-497C-887D-85A6BB4C742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33808D9-2361-4D70-9DAF-633ACEC30177}" type="datetimeFigureOut">
              <a:rPr lang="en-US" smtClean="0"/>
              <a:pPr/>
              <a:t>2/16/2018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CB70925-3697-497C-887D-85A6BB4C742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33808D9-2361-4D70-9DAF-633ACEC30177}" type="datetimeFigureOut">
              <a:rPr lang="en-US" smtClean="0"/>
              <a:pPr/>
              <a:t>2/16/2018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CB70925-3697-497C-887D-85A6BB4C742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2057400"/>
          </a:xfrm>
        </p:spPr>
        <p:txBody>
          <a:bodyPr>
            <a:normAutofit fontScale="90000"/>
          </a:bodyPr>
          <a:lstStyle/>
          <a:p>
            <a:r>
              <a:rPr lang="en-US" dirty="0"/>
              <a:t>KNOWLEDGE SHARING AND INVESTMENT “GOOD PRACTICES”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819400"/>
            <a:ext cx="7772400" cy="213360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sz="2400" dirty="0"/>
              <a:t>“</a:t>
            </a:r>
            <a:r>
              <a:rPr lang="en-US" sz="2400" b="1" dirty="0"/>
              <a:t>Consultancy Services to Develop a Regional Single Administrative Document (SAD) and Capacity Building on Customs Valuations for CARICOM Member States and CARIFORUM Countries</a:t>
            </a:r>
            <a:r>
              <a:rPr lang="en-US" sz="2400" dirty="0"/>
              <a:t>”</a:t>
            </a:r>
          </a:p>
          <a:p>
            <a:pPr algn="ctr"/>
            <a:r>
              <a:rPr lang="en-US" sz="2400" dirty="0"/>
              <a:t>Brussels</a:t>
            </a:r>
          </a:p>
          <a:p>
            <a:pPr algn="ctr"/>
            <a:r>
              <a:rPr lang="en-US" sz="2400" dirty="0"/>
              <a:t>20 February 2018</a:t>
            </a:r>
          </a:p>
          <a:p>
            <a:pPr algn="ctr"/>
            <a:r>
              <a:rPr lang="en-US" sz="2400" dirty="0"/>
              <a:t>Presenter: Mr. Sean Taylor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2704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Field visits </a:t>
            </a:r>
          </a:p>
          <a:p>
            <a:r>
              <a:rPr lang="en-US" dirty="0"/>
              <a:t>Identification of key stakeholders to champion the Project in States</a:t>
            </a:r>
          </a:p>
          <a:p>
            <a:r>
              <a:rPr lang="en-US" dirty="0"/>
              <a:t>Monitoring and Evaluation Committee</a:t>
            </a:r>
          </a:p>
          <a:p>
            <a:r>
              <a:rPr lang="en-US" dirty="0"/>
              <a:t>Review of Technical Offers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Good Practice Cases</a:t>
            </a:r>
          </a:p>
        </p:txBody>
      </p:sp>
    </p:spTree>
    <p:extLst>
      <p:ext uri="{BB962C8B-B14F-4D97-AF65-F5344CB8AC3E}">
        <p14:creationId xmlns:p14="http://schemas.microsoft.com/office/powerpoint/2010/main" val="36733503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4094675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>
              <a:buClr>
                <a:srgbClr val="2DA2BF"/>
              </a:buClr>
              <a:buFont typeface="Wingdings" panose="05000000000000000000" pitchFamily="2" charset="2"/>
              <a:buChar char="Ø"/>
            </a:pPr>
            <a:r>
              <a:rPr lang="en-US" sz="2500" dirty="0">
                <a:solidFill>
                  <a:prstClr val="black"/>
                </a:solidFill>
              </a:rPr>
              <a:t>CARIFORUM-EU Economic Partnership Agreement was signed in October 2008 and is being provisionally applied.</a:t>
            </a:r>
          </a:p>
          <a:p>
            <a:pPr lvl="0" algn="just">
              <a:buClr>
                <a:srgbClr val="2DA2BF"/>
              </a:buClr>
              <a:buFont typeface="Wingdings" panose="05000000000000000000" pitchFamily="2" charset="2"/>
              <a:buChar char="Ø"/>
            </a:pPr>
            <a:r>
              <a:rPr lang="en-US" sz="2500" dirty="0">
                <a:solidFill>
                  <a:prstClr val="black"/>
                </a:solidFill>
              </a:rPr>
              <a:t>EPA is a trade and development Agreement which aims to further integrate the CARIFORUM States into the global economy and promote regional integration.</a:t>
            </a:r>
          </a:p>
          <a:p>
            <a:pPr lvl="0" algn="just">
              <a:buClr>
                <a:srgbClr val="2DA2BF"/>
              </a:buClr>
              <a:buFont typeface="Wingdings" panose="05000000000000000000" pitchFamily="2" charset="2"/>
              <a:buChar char="Ø"/>
            </a:pPr>
            <a:r>
              <a:rPr lang="en-US" sz="2500" dirty="0">
                <a:solidFill>
                  <a:prstClr val="black"/>
                </a:solidFill>
              </a:rPr>
              <a:t>EPA provides for asymmetric and progressive opening of trade in goods- Thirteen percent of the products from the EU remains subject to tariffs-gradual phase-out of tariff up to 25 years.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</p:spTree>
    <p:extLst>
      <p:ext uri="{BB962C8B-B14F-4D97-AF65-F5344CB8AC3E}">
        <p14:creationId xmlns:p14="http://schemas.microsoft.com/office/powerpoint/2010/main" val="917045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>
              <a:buClr>
                <a:srgbClr val="2DA2BF"/>
              </a:buClr>
            </a:pPr>
            <a:r>
              <a:rPr lang="en-US" sz="2500" dirty="0">
                <a:solidFill>
                  <a:prstClr val="black"/>
                </a:solidFill>
              </a:rPr>
              <a:t>EPA covers trade in goods and services, investment, trade related issues like competition, innovation and intellectual property, development cooperation as well as customs and trade facilitation (Chapter 4, Title I – Trade in Goods).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(cont’d)</a:t>
            </a:r>
          </a:p>
        </p:txBody>
      </p:sp>
    </p:spTree>
    <p:extLst>
      <p:ext uri="{BB962C8B-B14F-4D97-AF65-F5344CB8AC3E}">
        <p14:creationId xmlns:p14="http://schemas.microsoft.com/office/powerpoint/2010/main" val="1391451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Article 31 (2) (c ) speaks to the need to apply a Single Administrative Document (SAD) or its electronic equivalent in the EU Party and CARIFORUM.</a:t>
            </a:r>
          </a:p>
          <a:p>
            <a:pPr algn="just">
              <a:buNone/>
            </a:pPr>
            <a:endParaRPr lang="en-US" dirty="0"/>
          </a:p>
          <a:p>
            <a:pPr algn="just"/>
            <a:r>
              <a:rPr lang="en-US" dirty="0"/>
              <a:t>Article 33 requires that the Agreement on Implementation of Article VII of GATT 1994 govern customs valuations on trade between the Parties.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(cont’d)</a:t>
            </a:r>
          </a:p>
        </p:txBody>
      </p:sp>
    </p:spTree>
    <p:extLst>
      <p:ext uri="{BB962C8B-B14F-4D97-AF65-F5344CB8AC3E}">
        <p14:creationId xmlns:p14="http://schemas.microsoft.com/office/powerpoint/2010/main" val="1512509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lvl="0" indent="0">
              <a:buClr>
                <a:srgbClr val="2DA2BF"/>
              </a:buClr>
              <a:buNone/>
            </a:pPr>
            <a:r>
              <a:rPr lang="en-US" dirty="0">
                <a:solidFill>
                  <a:prstClr val="black"/>
                </a:solidFill>
              </a:rPr>
              <a:t>A Regional SAD has the following benefits:</a:t>
            </a:r>
          </a:p>
          <a:p>
            <a:pPr lvl="0">
              <a:buClr>
                <a:srgbClr val="2DA2BF"/>
              </a:buClr>
            </a:pPr>
            <a:r>
              <a:rPr lang="en-US" dirty="0">
                <a:solidFill>
                  <a:prstClr val="black"/>
                </a:solidFill>
              </a:rPr>
              <a:t>Simplification of administrative requirements;</a:t>
            </a:r>
          </a:p>
          <a:p>
            <a:pPr lvl="0">
              <a:buClr>
                <a:srgbClr val="2DA2BF"/>
              </a:buClr>
            </a:pPr>
            <a:r>
              <a:rPr lang="en-US" dirty="0">
                <a:solidFill>
                  <a:prstClr val="black"/>
                </a:solidFill>
              </a:rPr>
              <a:t>Rationalization and reduction of administrative documentation;</a:t>
            </a:r>
          </a:p>
          <a:p>
            <a:pPr lvl="0">
              <a:buClr>
                <a:srgbClr val="2DA2BF"/>
              </a:buClr>
            </a:pPr>
            <a:r>
              <a:rPr lang="en-US" dirty="0">
                <a:solidFill>
                  <a:prstClr val="black"/>
                </a:solidFill>
              </a:rPr>
              <a:t>Standardization of the required data; and</a:t>
            </a:r>
          </a:p>
          <a:p>
            <a:pPr lvl="0">
              <a:buClr>
                <a:srgbClr val="2DA2BF"/>
              </a:buClr>
            </a:pPr>
            <a:r>
              <a:rPr lang="en-US" dirty="0">
                <a:solidFill>
                  <a:prstClr val="black"/>
                </a:solidFill>
              </a:rPr>
              <a:t>Harmonization of data shared from one Member State to another.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of a SAD</a:t>
            </a:r>
          </a:p>
        </p:txBody>
      </p:sp>
    </p:spTree>
    <p:extLst>
      <p:ext uri="{BB962C8B-B14F-4D97-AF65-F5344CB8AC3E}">
        <p14:creationId xmlns:p14="http://schemas.microsoft.com/office/powerpoint/2010/main" val="2604647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109728" indent="0">
              <a:buNone/>
            </a:pPr>
            <a:r>
              <a:rPr lang="en-US" dirty="0"/>
              <a:t>In late 2017, the Consultancy was launched with the following Outputs:</a:t>
            </a:r>
          </a:p>
          <a:p>
            <a:r>
              <a:rPr lang="en-US" i="1" dirty="0"/>
              <a:t>A Regional SAD for CARICOM and subsequently for CARIFORUM as per the Economic Partnership Agreement (EPA) in accordance with WCO Data Model Version 3; and</a:t>
            </a:r>
          </a:p>
          <a:p>
            <a:r>
              <a:rPr lang="en-US" i="1" dirty="0"/>
              <a:t>Support the CARICOM and CARIFORUM States through capacity building for customs officials on valuations and declarations in the application of the principles and procedures of the SAD.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ACP TRADECOM II Support -Outputs</a:t>
            </a:r>
          </a:p>
        </p:txBody>
      </p:sp>
    </p:spTree>
    <p:extLst>
      <p:ext uri="{BB962C8B-B14F-4D97-AF65-F5344CB8AC3E}">
        <p14:creationId xmlns:p14="http://schemas.microsoft.com/office/powerpoint/2010/main" val="19127891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/>
              <a:t>The Consultants are expected to </a:t>
            </a:r>
            <a:r>
              <a:rPr lang="en-US" dirty="0" err="1"/>
              <a:t>organise</a:t>
            </a:r>
            <a:r>
              <a:rPr lang="en-US" dirty="0"/>
              <a:t> a three day regional training and consultation workshop in Georgetown, Guyana.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/>
              <a:t> The workshop has the following objectives:</a:t>
            </a:r>
          </a:p>
          <a:p>
            <a:r>
              <a:rPr lang="en-US" dirty="0"/>
              <a:t>Consideration of the regional SAD and its implementation modalities; and</a:t>
            </a:r>
          </a:p>
          <a:p>
            <a:r>
              <a:rPr lang="en-US" dirty="0"/>
              <a:t>Provision of training to customs officials on customs valuation.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ACP TRADECOM II Support – Outputs (cont’d)</a:t>
            </a:r>
          </a:p>
        </p:txBody>
      </p:sp>
    </p:spTree>
    <p:extLst>
      <p:ext uri="{BB962C8B-B14F-4D97-AF65-F5344CB8AC3E}">
        <p14:creationId xmlns:p14="http://schemas.microsoft.com/office/powerpoint/2010/main" val="39714164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/>
              <a:t>Review of the Terms of Reference for the Project revealed some weaknesses:</a:t>
            </a:r>
          </a:p>
          <a:p>
            <a:r>
              <a:rPr lang="en-US" dirty="0"/>
              <a:t>Over emphasis on Desk Research;</a:t>
            </a:r>
          </a:p>
          <a:p>
            <a:r>
              <a:rPr lang="en-US" dirty="0"/>
              <a:t>The approach to the valuation component had to be re-thought; and</a:t>
            </a:r>
          </a:p>
          <a:p>
            <a:r>
              <a:rPr lang="en-US" dirty="0"/>
              <a:t>Limited understanding of the regional context (in relation to valuation training needs).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Limits to Technical Assistance Support</a:t>
            </a:r>
          </a:p>
        </p:txBody>
      </p:sp>
    </p:spTree>
    <p:extLst>
      <p:ext uri="{BB962C8B-B14F-4D97-AF65-F5344CB8AC3E}">
        <p14:creationId xmlns:p14="http://schemas.microsoft.com/office/powerpoint/2010/main" val="6078730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address over emphasis on desk research – it was necessary to introduce field visits into the Project</a:t>
            </a:r>
          </a:p>
          <a:p>
            <a:r>
              <a:rPr lang="en-US" dirty="0"/>
              <a:t>Ideally, all the CARIFORUM Sides should be visited</a:t>
            </a:r>
          </a:p>
          <a:p>
            <a:r>
              <a:rPr lang="en-US" dirty="0"/>
              <a:t>Due to budgetary constraints a representative sampling of nine States was selected</a:t>
            </a:r>
          </a:p>
          <a:p>
            <a:r>
              <a:rPr lang="en-US" dirty="0"/>
              <a:t>Field visit phase was completed in early February 2018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Way Forward</a:t>
            </a:r>
          </a:p>
        </p:txBody>
      </p:sp>
    </p:spTree>
    <p:extLst>
      <p:ext uri="{BB962C8B-B14F-4D97-AF65-F5344CB8AC3E}">
        <p14:creationId xmlns:p14="http://schemas.microsoft.com/office/powerpoint/2010/main" val="15861125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640</TotalTime>
  <Words>519</Words>
  <Application>Microsoft Office PowerPoint</Application>
  <PresentationFormat>On-screen Show (4:3)</PresentationFormat>
  <Paragraphs>47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Lucida Sans Unicode</vt:lpstr>
      <vt:lpstr>Verdana</vt:lpstr>
      <vt:lpstr>Wingdings</vt:lpstr>
      <vt:lpstr>Wingdings 2</vt:lpstr>
      <vt:lpstr>Wingdings 3</vt:lpstr>
      <vt:lpstr>Concourse</vt:lpstr>
      <vt:lpstr>KNOWLEDGE SHARING AND INVESTMENT “GOOD PRACTICES”</vt:lpstr>
      <vt:lpstr>Background</vt:lpstr>
      <vt:lpstr>Background (cont’d)</vt:lpstr>
      <vt:lpstr>Background (cont’d)</vt:lpstr>
      <vt:lpstr>Benefits of a SAD</vt:lpstr>
      <vt:lpstr>ACP TRADECOM II Support -Outputs</vt:lpstr>
      <vt:lpstr>ACP TRADECOM II Support – Outputs (cont’d)</vt:lpstr>
      <vt:lpstr>Limits to Technical Assistance Support</vt:lpstr>
      <vt:lpstr>Way Forward</vt:lpstr>
      <vt:lpstr>Good Practice Cases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KNOWLEDGE SHARING AND INVESTMENT “GOOD PRACTIVES”</dc:title>
  <dc:creator>sean.taylor</dc:creator>
  <cp:lastModifiedBy>Ahmed NDYESHOBOLA</cp:lastModifiedBy>
  <cp:revision>37</cp:revision>
  <dcterms:created xsi:type="dcterms:W3CDTF">2018-02-12T15:24:15Z</dcterms:created>
  <dcterms:modified xsi:type="dcterms:W3CDTF">2018-02-16T16:40:34Z</dcterms:modified>
</cp:coreProperties>
</file>